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63" r:id="rId3"/>
    <p:sldId id="272" r:id="rId4"/>
    <p:sldId id="266" r:id="rId5"/>
    <p:sldId id="267" r:id="rId6"/>
    <p:sldId id="269" r:id="rId7"/>
    <p:sldId id="268" r:id="rId8"/>
    <p:sldId id="258" r:id="rId9"/>
    <p:sldId id="271" r:id="rId10"/>
    <p:sldId id="273" r:id="rId11"/>
    <p:sldId id="282" r:id="rId12"/>
    <p:sldId id="283" r:id="rId13"/>
    <p:sldId id="284" r:id="rId14"/>
    <p:sldId id="285" r:id="rId15"/>
    <p:sldId id="280" r:id="rId16"/>
    <p:sldId id="279" r:id="rId17"/>
    <p:sldId id="281" r:id="rId18"/>
    <p:sldId id="270" r:id="rId1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909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218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705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69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137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164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184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117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6812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1978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084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004BE-438C-4F71-AA90-FCB8E3CAF171}" type="datetimeFigureOut">
              <a:rPr lang="lt-LT" smtClean="0"/>
              <a:t>2018-01-24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0056E-8ADE-4382-931E-9A5B576A52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147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Lietuvos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dabartin</a:t>
            </a:r>
            <a:r>
              <a:rPr lang="lt-LT" b="1" dirty="0" smtClean="0">
                <a:solidFill>
                  <a:srgbClr val="002060"/>
                </a:solidFill>
              </a:rPr>
              <a:t>ės regionalizacijos trūkumai ir siūlomas naujas modelis</a:t>
            </a:r>
            <a:endParaRPr lang="lt-LT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792088"/>
          </a:xfrm>
        </p:spPr>
        <p:txBody>
          <a:bodyPr/>
          <a:lstStyle/>
          <a:p>
            <a:r>
              <a:rPr lang="lt-LT" dirty="0" smtClean="0">
                <a:solidFill>
                  <a:schemeClr val="accent2"/>
                </a:solidFill>
              </a:rPr>
              <a:t>Dr. doc. Dalia Urbanavičienė</a:t>
            </a:r>
          </a:p>
          <a:p>
            <a:endParaRPr lang="lt-L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83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algn="just">
              <a:lnSpc>
                <a:spcPts val="3200"/>
              </a:lnSpc>
            </a:pP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XVII LRV programoje įrašytas siekis </a:t>
            </a:r>
            <a:r>
              <a:rPr lang="lt-LT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t-LT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76.1 punktas). 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panaudojant europinę ir gerąją pasaulinę praktiką bei puoselėjant etnines tradicijas Lietuvoje suformuoti 2–3 naujus regionus, iš kurių bus išskirtas Vilniaus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miestas. </a:t>
            </a:r>
            <a:endParaRPr lang="lt-LT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8352928" cy="432048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Atsižvelgiant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į tai,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siūlomas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naujas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Lietuvos regionalizacijos modelio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projektas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sudarytas remiantis:</a:t>
            </a:r>
          </a:p>
          <a:p>
            <a:pPr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būtinybe nuo Vilniaus atskirti vargingiausias gretimas savivaldybes;</a:t>
            </a:r>
          </a:p>
          <a:p>
            <a:pPr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gyventojų </a:t>
            </a:r>
            <a:r>
              <a:rPr lang="lt-LT" sz="2400" dirty="0" err="1" smtClean="0">
                <a:latin typeface="Times New Roman" pitchFamily="18" charset="0"/>
                <a:cs typeface="Times New Roman" pitchFamily="18" charset="0"/>
              </a:rPr>
              <a:t>etno-regionine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savimone ir kai kuriais </a:t>
            </a:r>
            <a:r>
              <a:rPr lang="lt-LT" sz="2400" dirty="0" err="1" smtClean="0">
                <a:latin typeface="Times New Roman" pitchFamily="18" charset="0"/>
                <a:cs typeface="Times New Roman" pitchFamily="18" charset="0"/>
              </a:rPr>
              <a:t>kraštotvarkiniais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kriterijais;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ES reikalavimais dėl minimalaus gyventojų skaičiaus NUTS 2 ir NUTS 3 lygmenims;</a:t>
            </a:r>
          </a:p>
          <a:p>
            <a:pPr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pagrindiniais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traukos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centrais.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rgbClr val="002060"/>
                </a:solidFill>
              </a:rPr>
              <a:t>N</a:t>
            </a:r>
            <a:r>
              <a:rPr lang="lt-LT" sz="3200" b="1" dirty="0" smtClean="0">
                <a:solidFill>
                  <a:srgbClr val="002060"/>
                </a:solidFill>
              </a:rPr>
              <a:t>aujieji </a:t>
            </a:r>
            <a:r>
              <a:rPr lang="lt-LT" sz="3200" b="1" dirty="0">
                <a:solidFill>
                  <a:srgbClr val="002060"/>
                </a:solidFill>
              </a:rPr>
              <a:t>NUTS 3 dariniai būtų sudaromi modifikuojant dabartines apskritis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ietoj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Vilniaus apskrities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būtų sudaryti du teritoriniai dariniai 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Vilniaus miesto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(Vilniaus m. savivaldybė) ir 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Vilniaus prieigų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kraštas (Vilniaus r., Trakų r. ir Elektrėnų savivaldybės) su centru Trakuose;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ietoj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Kauno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apskrities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irgi būtų du teritoriniai dariniai 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Kauno miestas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(Kauno m. savivaldybė) ir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Kauno prieigų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kraštas (Kauno r., Jonavos r.  ir Kaišiadorių r. savivaldybės) su centru Garliavoje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pocentriu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Kaišiadoryse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Marijampolės apskr.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Sūduva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(Marijampolės r., Kalvarijos sav., Kazlų Rūdos sav., Šakių r., Vilkaviškio r. ir Prienų r. savivaldybės) su centru Marijampolėje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pocentriu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Šakiuose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853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496944" cy="6120680"/>
          </a:xfrm>
        </p:spPr>
        <p:txBody>
          <a:bodyPr>
            <a:noAutofit/>
          </a:bodyPr>
          <a:lstStyle/>
          <a:p>
            <a:pPr marL="354013" lvl="0" indent="-35401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2313" algn="l"/>
              </a:tabLs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Alytaus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apskr.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sz="2400" b="1" i="1" dirty="0">
                <a:latin typeface="Times New Roman" pitchFamily="18" charset="0"/>
                <a:cs typeface="Times New Roman" pitchFamily="18" charset="0"/>
              </a:rPr>
              <a:t>Dzūkija</a:t>
            </a:r>
            <a:r>
              <a:rPr lang="lt-LT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(Alytaus m., Alytaus r., Birštono sav., Lazdijų r., Druskininkų sav., Varėnos r. ir Šalčininkų r. savivaldybės) su centru Alytuje ir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Varėnoje bei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Šalčininkuose;</a:t>
            </a:r>
          </a:p>
          <a:p>
            <a:pPr marL="354013" lvl="0" indent="-35401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2313" algn="l"/>
              </a:tabLs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Utenos apskr.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sz="2400" b="1" i="1" dirty="0">
                <a:latin typeface="Times New Roman" pitchFamily="18" charset="0"/>
                <a:cs typeface="Times New Roman" pitchFamily="18" charset="0"/>
              </a:rPr>
              <a:t>Rytų Aukštaitija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(Utenos r., Anykščių r., Rokiškio r., Zarasų r., Visagino sav., Ignalinos r., Švenčionių r., Molėtų r., Širvintų r. ir Ukmergės r. savivaldybės) su centru Utenoje ir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Švenčionyse bei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Ukmergėje;</a:t>
            </a:r>
          </a:p>
          <a:p>
            <a:pPr marL="354013" lvl="0" indent="-35401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2313" algn="l"/>
              </a:tabLs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Panevėžio apskr.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sz="2400" b="1" i="1" dirty="0">
                <a:latin typeface="Times New Roman" pitchFamily="18" charset="0"/>
                <a:cs typeface="Times New Roman" pitchFamily="18" charset="0"/>
              </a:rPr>
              <a:t>Vakarų Aukštaitija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(Panevėžio m., Panevėžio r., Kėdainių r., Pasvalio r., Kupiškio r. ir Biržų r. savivaldybės) su centru Panevėžyje ir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Kėdainiuose bei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Biržuose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5085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590465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Šiaulių apskr.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Šiaulių kraštas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(Šiaulių m., Šiaulių r., Joniškio r., Pakruojo r. ir Radviliškio r. savivaldybės) su centru Šiauliuose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pocentriu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Joniškyje;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Telšių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apskr.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Šiaurės Žemaitija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(Telšių r., Akmenės r., Mažeikių r.,  Skuodo r., Palangos sav., Kretingos r. ir Plungės r. savivaldybės) su centru Telšiuose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Kretingoje ir Mažeikiuose;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Tauragės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apskr.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Pietų Žemaitija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(Tauragės r., Jurbarko r., Raseinių r., Kelmės r., Rietavo sav. ir Šilalės r. savivaldybės) su centru Tauragėje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Šilalėje bei Raseiniuose;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Iš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Klaipėdos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apskr.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Mažoji Lietuva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(Klaipėdos r., Neringos sav., Šilutės r. ir Pagėgių savivaldybės) su centru Šilutėje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pocentriais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Klaipėdoje bei Pagėgiuose.</a:t>
            </a:r>
          </a:p>
        </p:txBody>
      </p:sp>
    </p:spTree>
    <p:extLst>
      <p:ext uri="{BB962C8B-B14F-4D97-AF65-F5344CB8AC3E}">
        <p14:creationId xmlns:p14="http://schemas.microsoft.com/office/powerpoint/2010/main" val="27709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lt-LT" b="1" dirty="0" smtClean="0">
                <a:solidFill>
                  <a:srgbClr val="002060"/>
                </a:solidFill>
              </a:rPr>
              <a:t>NUTS </a:t>
            </a:r>
            <a:r>
              <a:rPr lang="en-US" b="1" dirty="0" smtClean="0">
                <a:solidFill>
                  <a:srgbClr val="002060"/>
                </a:solidFill>
              </a:rPr>
              <a:t>2 </a:t>
            </a:r>
            <a:r>
              <a:rPr lang="en-US" b="1" dirty="0" err="1" smtClean="0">
                <a:solidFill>
                  <a:srgbClr val="002060"/>
                </a:solidFill>
              </a:rPr>
              <a:t>lygmuo</a:t>
            </a:r>
            <a:endParaRPr lang="lt-LT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2568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lt-LT" b="1" i="1" dirty="0" smtClean="0">
                <a:latin typeface="Times New Roman" pitchFamily="18" charset="0"/>
                <a:cs typeface="Times New Roman" pitchFamily="18" charset="0"/>
              </a:rPr>
              <a:t>Sostinės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sritis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su centru Vilniuje (sudarant iš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Vilniaus miesto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ir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Vilniaus prieigų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Pietų ir rytų Lietuvos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sritis su centru Kaune (sudarant iš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Kauno miesto, Kauno prieigų, Rytų Aukštaitijos, Dzūkijos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ir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Sūduvos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lt-LT" b="1" i="1" dirty="0">
                <a:latin typeface="Times New Roman" pitchFamily="18" charset="0"/>
                <a:cs typeface="Times New Roman" pitchFamily="18" charset="0"/>
              </a:rPr>
              <a:t>Šiaurės-vakarų Lietuvos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sritis su centru Šiauliuose ir </a:t>
            </a:r>
            <a:r>
              <a:rPr lang="lt-LT" dirty="0" err="1">
                <a:latin typeface="Times New Roman" pitchFamily="18" charset="0"/>
                <a:cs typeface="Times New Roman" pitchFamily="18" charset="0"/>
              </a:rPr>
              <a:t>pocentriu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 Klaipėdoje (sudarant iš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Šiaulių krašto,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Vakarų Aukštaitijos, Šiaurės Žemaitijos, Pietų Žemaitijos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ir </a:t>
            </a:r>
            <a:r>
              <a:rPr lang="lt-LT" i="1" dirty="0">
                <a:latin typeface="Times New Roman" pitchFamily="18" charset="0"/>
                <a:cs typeface="Times New Roman" pitchFamily="18" charset="0"/>
              </a:rPr>
              <a:t>Mažosios Lietuvos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799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924417"/>
              </p:ext>
            </p:extLst>
          </p:nvPr>
        </p:nvGraphicFramePr>
        <p:xfrm>
          <a:off x="467545" y="260648"/>
          <a:ext cx="8352927" cy="6217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7"/>
                <a:gridCol w="792088"/>
                <a:gridCol w="432048"/>
                <a:gridCol w="576064"/>
                <a:gridCol w="3096344"/>
                <a:gridCol w="720080"/>
                <a:gridCol w="576064"/>
                <a:gridCol w="648072"/>
              </a:tblGrid>
              <a:tr h="2374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FF00"/>
                          </a:solidFill>
                          <a:effectLst/>
                        </a:rPr>
                        <a:t>NUTS </a:t>
                      </a:r>
                      <a:r>
                        <a:rPr lang="en-GB" sz="1400" dirty="0" smtClean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r>
                        <a:rPr lang="lt-LT" sz="1400" dirty="0" smtClean="0">
                          <a:solidFill>
                            <a:srgbClr val="FFFF00"/>
                          </a:solidFill>
                          <a:effectLst/>
                        </a:rPr>
                        <a:t> – s</a:t>
                      </a:r>
                      <a:r>
                        <a:rPr lang="en-GB" sz="1400" dirty="0" err="1" smtClean="0">
                          <a:solidFill>
                            <a:srgbClr val="FFFF00"/>
                          </a:solidFill>
                          <a:effectLst/>
                        </a:rPr>
                        <a:t>ritys</a:t>
                      </a:r>
                      <a:endParaRPr lang="lt-LT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rgbClr val="FFFF00"/>
                          </a:solidFill>
                          <a:effectLst/>
                        </a:rPr>
                        <a:t>Gyventojų</a:t>
                      </a:r>
                      <a:r>
                        <a:rPr lang="en-GB" sz="1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FFFF00"/>
                          </a:solidFill>
                          <a:effectLst/>
                        </a:rPr>
                        <a:t>kiekis</a:t>
                      </a:r>
                      <a:r>
                        <a:rPr lang="en-GB" sz="1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lt-LT" sz="14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42234" marR="42234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lt-L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FF00"/>
                          </a:solidFill>
                          <a:effectLst/>
                        </a:rPr>
                        <a:t>NUTS </a:t>
                      </a:r>
                      <a:r>
                        <a:rPr lang="en-GB" sz="1400" dirty="0" smtClean="0">
                          <a:solidFill>
                            <a:srgbClr val="FFFF00"/>
                          </a:solidFill>
                          <a:effectLst/>
                        </a:rPr>
                        <a:t>3</a:t>
                      </a:r>
                      <a:r>
                        <a:rPr lang="lt-LT" sz="1400" dirty="0" smtClean="0">
                          <a:solidFill>
                            <a:srgbClr val="FFFF00"/>
                          </a:solidFill>
                          <a:effectLst/>
                        </a:rPr>
                        <a:t> – k</a:t>
                      </a:r>
                      <a:r>
                        <a:rPr lang="en-GB" sz="1400" dirty="0" err="1" smtClean="0">
                          <a:solidFill>
                            <a:srgbClr val="FFFF00"/>
                          </a:solidFill>
                          <a:effectLst/>
                        </a:rPr>
                        <a:t>raštai</a:t>
                      </a:r>
                      <a:endParaRPr lang="lt-LT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rgbClr val="FFFF00"/>
                          </a:solidFill>
                          <a:effectLst/>
                        </a:rPr>
                        <a:t>Gyventojų</a:t>
                      </a:r>
                      <a:r>
                        <a:rPr lang="en-GB" sz="1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rgbClr val="FFFF00"/>
                          </a:solidFill>
                          <a:effectLst/>
                        </a:rPr>
                        <a:t>kiekis</a:t>
                      </a:r>
                      <a:endParaRPr lang="lt-LT" sz="14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42234" marR="42234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8855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Skaičius (tūkst.)</a:t>
                      </a:r>
                      <a:endParaRPr lang="lt-L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Nuo visų%</a:t>
                      </a:r>
                      <a:endParaRPr lang="lt-L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Atitiktis</a:t>
                      </a:r>
                      <a:r>
                        <a:rPr lang="en-GB" sz="1000" dirty="0">
                          <a:effectLst/>
                        </a:rPr>
                        <a:t> NUTS 2</a:t>
                      </a:r>
                      <a:endParaRPr lang="lt-L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Skaičius</a:t>
                      </a:r>
                      <a:r>
                        <a:rPr lang="en-GB" sz="1000" dirty="0">
                          <a:effectLst/>
                        </a:rPr>
                        <a:t> (</a:t>
                      </a:r>
                      <a:r>
                        <a:rPr lang="en-GB" sz="1000" dirty="0" err="1">
                          <a:effectLst/>
                        </a:rPr>
                        <a:t>tūkst</a:t>
                      </a:r>
                      <a:r>
                        <a:rPr lang="en-GB" sz="1000" dirty="0">
                          <a:effectLst/>
                        </a:rPr>
                        <a:t>.)</a:t>
                      </a:r>
                      <a:endParaRPr lang="lt-L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Nuo</a:t>
                      </a:r>
                      <a:r>
                        <a:rPr lang="en-GB" sz="1000" dirty="0">
                          <a:effectLst/>
                        </a:rPr>
                        <a:t> </a:t>
                      </a:r>
                      <a:r>
                        <a:rPr lang="en-GB" sz="1000" dirty="0" err="1">
                          <a:effectLst/>
                        </a:rPr>
                        <a:t>visų</a:t>
                      </a:r>
                      <a:r>
                        <a:rPr lang="en-GB" sz="1000" dirty="0">
                          <a:effectLst/>
                        </a:rPr>
                        <a:t>%</a:t>
                      </a:r>
                      <a:endParaRPr lang="lt-L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Atitiktis</a:t>
                      </a:r>
                      <a:r>
                        <a:rPr lang="en-GB" sz="1000" dirty="0">
                          <a:effectLst/>
                        </a:rPr>
                        <a:t> NUTS 3</a:t>
                      </a:r>
                      <a:endParaRPr lang="lt-L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11872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Sostinės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sritis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Centras</a:t>
                      </a:r>
                      <a:r>
                        <a:rPr lang="en-GB" sz="1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–  Vilnius</a:t>
                      </a:r>
                      <a:endParaRPr lang="lt-LT" sz="14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lt-LT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701.505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lt-LT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24,9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lt-LT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Beveik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Vilniaus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miestas</a:t>
                      </a:r>
                      <a:endParaRPr lang="lt-L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546.526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19,7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23744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Vilniaus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prieigos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>
                          <a:effectLst/>
                        </a:rPr>
                        <a:t>Trakai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154.979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5,5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118723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Pietų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ir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rytų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Lietuva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Centras</a:t>
                      </a:r>
                      <a:r>
                        <a:rPr lang="en-GB" sz="1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–  Kaunas</a:t>
                      </a:r>
                      <a:endParaRPr lang="lt-LT" sz="14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lt-LT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1.034.960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lt-LT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36,7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lt-LT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Kauno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miestas</a:t>
                      </a:r>
                      <a:endParaRPr lang="lt-L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290.068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10,3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Kauno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prieigos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Garliava</a:t>
                      </a:r>
                      <a:r>
                        <a:rPr lang="lt-LT" sz="1200" dirty="0" smtClean="0">
                          <a:effectLst/>
                        </a:rPr>
                        <a:t>, p</a:t>
                      </a:r>
                      <a:r>
                        <a:rPr lang="en-GB" sz="1200" dirty="0" err="1" smtClean="0">
                          <a:effectLst/>
                        </a:rPr>
                        <a:t>ocentris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Kaišiadorys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164.087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5,8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Sūduva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Marijampolė</a:t>
                      </a:r>
                      <a:r>
                        <a:rPr lang="lt-LT" sz="1200" dirty="0" smtClean="0">
                          <a:effectLst/>
                        </a:rPr>
                        <a:t>, p</a:t>
                      </a:r>
                      <a:r>
                        <a:rPr lang="en-GB" sz="1200" dirty="0" err="1" smtClean="0">
                          <a:effectLst/>
                        </a:rPr>
                        <a:t>ocentris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Šakiai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169.189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6,0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Dzūkija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Alytus</a:t>
                      </a:r>
                      <a:r>
                        <a:rPr lang="lt-LT" sz="1200" dirty="0" smtClean="0">
                          <a:effectLst/>
                        </a:rPr>
                        <a:t>, p</a:t>
                      </a:r>
                      <a:r>
                        <a:rPr lang="en-GB" sz="1200" dirty="0" err="1" smtClean="0">
                          <a:effectLst/>
                        </a:rPr>
                        <a:t>ocentri</a:t>
                      </a:r>
                      <a:r>
                        <a:rPr lang="lt-LT" sz="1200" dirty="0" smtClean="0">
                          <a:effectLst/>
                        </a:rPr>
                        <a:t>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Varėna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Šalčininkai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175.027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6.2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Taip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Rytų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Aukštaitija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Utena</a:t>
                      </a:r>
                      <a:r>
                        <a:rPr lang="lt-LT" sz="1200" dirty="0" smtClean="0">
                          <a:effectLst/>
                        </a:rPr>
                        <a:t>,</a:t>
                      </a:r>
                      <a:r>
                        <a:rPr lang="lt-LT" sz="1200" baseline="0" dirty="0" smtClean="0">
                          <a:effectLst/>
                        </a:rPr>
                        <a:t> p</a:t>
                      </a:r>
                      <a:r>
                        <a:rPr lang="en-GB" sz="1200" dirty="0" err="1" smtClean="0">
                          <a:effectLst/>
                        </a:rPr>
                        <a:t>ocentriai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Švenčionys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Rokiškis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236.589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8,4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35617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Šiaurės-vakarų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Lietuva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Centras</a:t>
                      </a:r>
                      <a:r>
                        <a:rPr lang="en-GB" sz="1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– </a:t>
                      </a: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Šiauliai</a:t>
                      </a:r>
                      <a:r>
                        <a:rPr lang="en-GB" sz="1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</a:t>
                      </a:r>
                      <a:endParaRPr lang="lt-LT" sz="14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Pocentris</a:t>
                      </a:r>
                      <a:r>
                        <a:rPr lang="en-GB" sz="1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– </a:t>
                      </a:r>
                      <a:r>
                        <a:rPr lang="en-GB" sz="14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Klaipėda</a:t>
                      </a:r>
                      <a:endParaRPr lang="lt-LT" sz="14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lt-LT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1.089.209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lt-LT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38,6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lt-LT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Šiaulių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kraštas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Šiauliai</a:t>
                      </a:r>
                      <a:r>
                        <a:rPr lang="lt-LT" sz="1200" dirty="0" smtClean="0">
                          <a:effectLst/>
                        </a:rPr>
                        <a:t>,</a:t>
                      </a:r>
                      <a:r>
                        <a:rPr lang="lt-LT" sz="1200" baseline="0" dirty="0" smtClean="0">
                          <a:effectLst/>
                        </a:rPr>
                        <a:t> p</a:t>
                      </a:r>
                      <a:r>
                        <a:rPr lang="en-GB" sz="1200" dirty="0" err="1" smtClean="0">
                          <a:effectLst/>
                        </a:rPr>
                        <a:t>ocentris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Joniškis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220.208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7,8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Vakarų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Aukštaitija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Panevėžys</a:t>
                      </a:r>
                      <a:r>
                        <a:rPr lang="lt-LT" sz="1200" dirty="0" smtClean="0">
                          <a:effectLst/>
                        </a:rPr>
                        <a:t>, p</a:t>
                      </a:r>
                      <a:r>
                        <a:rPr lang="en-GB" sz="1200" dirty="0" err="1" smtClean="0">
                          <a:effectLst/>
                        </a:rPr>
                        <a:t>ocentriai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Kėdainiai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Biržai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238.827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8,5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Šiaurės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Žemaitija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Telšiai</a:t>
                      </a:r>
                      <a:r>
                        <a:rPr lang="lt-LT" sz="1200" dirty="0" smtClean="0">
                          <a:effectLst/>
                        </a:rPr>
                        <a:t>, p</a:t>
                      </a:r>
                      <a:r>
                        <a:rPr lang="en-GB" sz="1200" dirty="0" err="1" smtClean="0">
                          <a:effectLst/>
                        </a:rPr>
                        <a:t>ocentriai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Kretinga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Mažeikiai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218.387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7,7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Pietų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Žemaitija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Tauragė</a:t>
                      </a:r>
                      <a:r>
                        <a:rPr lang="lt-LT" sz="1200" dirty="0" smtClean="0">
                          <a:effectLst/>
                        </a:rPr>
                        <a:t>,</a:t>
                      </a:r>
                      <a:r>
                        <a:rPr lang="lt-LT" sz="1200" baseline="0" dirty="0" smtClean="0">
                          <a:effectLst/>
                        </a:rPr>
                        <a:t> p</a:t>
                      </a:r>
                      <a:r>
                        <a:rPr lang="en-GB" sz="1200" dirty="0" err="1" smtClean="0">
                          <a:effectLst/>
                        </a:rPr>
                        <a:t>ocentriai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Šilalė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Raseiniai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156.620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5,6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  <a:tr h="47489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Mažoji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Lietuva</a:t>
                      </a:r>
                      <a:endParaRPr lang="lt-LT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Centras</a:t>
                      </a:r>
                      <a:r>
                        <a:rPr lang="en-GB" sz="1200" dirty="0">
                          <a:effectLst/>
                        </a:rPr>
                        <a:t> – </a:t>
                      </a:r>
                      <a:r>
                        <a:rPr lang="en-GB" sz="1200" dirty="0" err="1" smtClean="0">
                          <a:effectLst/>
                        </a:rPr>
                        <a:t>Šilutė</a:t>
                      </a:r>
                      <a:r>
                        <a:rPr lang="lt-LT" sz="1200" dirty="0" smtClean="0">
                          <a:effectLst/>
                        </a:rPr>
                        <a:t>,</a:t>
                      </a:r>
                      <a:r>
                        <a:rPr lang="lt-LT" sz="1200" baseline="0" dirty="0" smtClean="0">
                          <a:effectLst/>
                        </a:rPr>
                        <a:t> p</a:t>
                      </a:r>
                      <a:r>
                        <a:rPr lang="en-GB" sz="1200" dirty="0" err="1" smtClean="0">
                          <a:effectLst/>
                        </a:rPr>
                        <a:t>ocentriai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– </a:t>
                      </a:r>
                      <a:r>
                        <a:rPr lang="en-GB" sz="1200" dirty="0" err="1">
                          <a:effectLst/>
                        </a:rPr>
                        <a:t>Klaipėda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Pagėgiai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255.167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9,0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Taip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34" marR="422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0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lt-LT" sz="2800" dirty="0">
                <a:solidFill>
                  <a:srgbClr val="002060"/>
                </a:solidFill>
              </a:rPr>
              <a:t>Siūlomas naujas Lietuvos regioninės pertvarkos modelis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7560840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Si</a:t>
            </a:r>
            <a:r>
              <a:rPr lang="lt-LT" b="1" dirty="0" err="1" smtClean="0">
                <a:solidFill>
                  <a:srgbClr val="002060"/>
                </a:solidFill>
              </a:rPr>
              <a:t>ūlomi</a:t>
            </a:r>
            <a:r>
              <a:rPr lang="lt-LT" b="1" dirty="0" smtClean="0">
                <a:solidFill>
                  <a:srgbClr val="002060"/>
                </a:solidFill>
              </a:rPr>
              <a:t> žingsniai</a:t>
            </a:r>
            <a:endParaRPr lang="lt-LT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0405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Naujų Lietuvos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statistinių regionų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NUTS 3 ir NUTS 2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lygmenyse patvirtinimas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modifikuojant RPT ir VRM Regionų departamento skyrius,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regioninių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pocentrių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funkcijų priskyrimas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atitinkamoms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savivaldybėms;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avivaldybių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skaičiaus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didinimas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į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sprendimų priėmimą 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įtraukiant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jų gyventojus;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NUTS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3 ir NUTS 2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regionų ribų patikslinimas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ir duomenų pateikimas ES;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egioninės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valdžios sukūrimas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, siekiant įgyvendinti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subsidarumo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ir daugiapakopio valdymo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principus, aptariant ir trijų lygmenų savivaldos (NUTS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3, LAU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LAU 2)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galimybes.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6000" b="1" dirty="0" smtClean="0">
                <a:solidFill>
                  <a:srgbClr val="002060"/>
                </a:solidFill>
              </a:rPr>
              <a:t>Ačiū už dėmesį</a:t>
            </a:r>
            <a:r>
              <a:rPr lang="en-US" sz="6000" b="1" dirty="0" smtClean="0">
                <a:solidFill>
                  <a:srgbClr val="002060"/>
                </a:solidFill>
              </a:rPr>
              <a:t>!</a:t>
            </a:r>
            <a:endParaRPr lang="lt-LT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130"/>
          </a:xfrm>
        </p:spPr>
        <p:txBody>
          <a:bodyPr>
            <a:noAutofit/>
          </a:bodyPr>
          <a:lstStyle/>
          <a:p>
            <a:r>
              <a:rPr lang="lt-LT" sz="3200" b="1" dirty="0" smtClean="0">
                <a:solidFill>
                  <a:srgbClr val="002060"/>
                </a:solidFill>
              </a:rPr>
              <a:t>Regionų atsiradimo </a:t>
            </a:r>
            <a:r>
              <a:rPr lang="lt-LT" sz="3200" b="1" dirty="0">
                <a:solidFill>
                  <a:srgbClr val="002060"/>
                </a:solidFill>
              </a:rPr>
              <a:t>ir </a:t>
            </a:r>
            <a:r>
              <a:rPr lang="en-US" sz="3200" b="1" dirty="0" err="1" smtClean="0">
                <a:solidFill>
                  <a:srgbClr val="002060"/>
                </a:solidFill>
              </a:rPr>
              <a:t>formavimosi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stadijos</a:t>
            </a:r>
            <a:r>
              <a:rPr lang="lt-LT" sz="3200" b="1" dirty="0" smtClean="0">
                <a:solidFill>
                  <a:srgbClr val="002060"/>
                </a:solidFill>
              </a:rPr>
              <a:t> </a:t>
            </a:r>
            <a:r>
              <a:rPr lang="lt-LT" sz="3200" dirty="0" smtClean="0">
                <a:solidFill>
                  <a:srgbClr val="002060"/>
                </a:solidFill>
              </a:rPr>
              <a:t>(</a:t>
            </a:r>
            <a:r>
              <a:rPr lang="lt-LT" sz="3200" dirty="0" err="1">
                <a:solidFill>
                  <a:srgbClr val="002060"/>
                </a:solidFill>
              </a:rPr>
              <a:t>Anssi</a:t>
            </a:r>
            <a:r>
              <a:rPr lang="lt-LT" sz="3200" dirty="0">
                <a:solidFill>
                  <a:srgbClr val="002060"/>
                </a:solidFill>
              </a:rPr>
              <a:t> </a:t>
            </a:r>
            <a:r>
              <a:rPr lang="lt-LT" sz="3200" dirty="0" err="1" smtClean="0">
                <a:solidFill>
                  <a:srgbClr val="002060"/>
                </a:solidFill>
              </a:rPr>
              <a:t>Paasi</a:t>
            </a:r>
            <a:r>
              <a:rPr lang="lt-LT" sz="3200" dirty="0">
                <a:solidFill>
                  <a:srgbClr val="002060"/>
                </a:solidFill>
              </a:rPr>
              <a:t>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4726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Visų pirma tam tikra teritorija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regionas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atsiranda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žmonių sąmonėje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lyginant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ir pastebint skirtumus su kitomis teritorijomis;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monės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lt-LT" sz="2400" b="1" dirty="0" err="1">
                <a:latin typeface="Times New Roman" pitchFamily="18" charset="0"/>
                <a:cs typeface="Times New Roman" pitchFamily="18" charset="0"/>
              </a:rPr>
              <a:t>įsimbolina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“ savo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egioną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suteikdami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pavadinimą, sukurdami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ženklus ir simbolius (vėliavą,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herbą, spalvas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ir kt.)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– taip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atsiranda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kolektyvin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ė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regiono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reprezentacija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egiono 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formalizavim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ir 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institucionalizavim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– pradedama rinkti statistinė informacija, kuriamos administracinės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institucijos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siekia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užtikrinti regiono tvirtėjimą ir jo galių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augimą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tuomet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regioninė 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savivoka ir regioninis tapatumas pradedamas formuoti „iš viršaus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egiono 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konsolidacij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– regioninė gyventojų tapatybė susiformuoja galutinai ir žmonėms 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nebekyla abejonių, ar toks regionas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egzistuoja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(5.)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egiono 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deinstitucionalizavimas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padalijant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į mažesnius ar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prijungiant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prie didesnių –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tuomet pradeda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nykti kolektyvinė atmintis, regioninis tapatumas, kol </a:t>
            </a:r>
            <a:r>
              <a:rPr lang="lt-L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regiono nebelieka nei formaliai, nei žmonių </a:t>
            </a:r>
            <a:r>
              <a:rPr lang="lt-LT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sąmonėje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solidFill>
                  <a:srgbClr val="002060"/>
                </a:solidFill>
              </a:rPr>
              <a:t>Istoriškai susiformavusių kultūrinių regionų ir </a:t>
            </a:r>
            <a:br>
              <a:rPr lang="lt-LT" sz="2800" b="1" dirty="0" smtClean="0">
                <a:solidFill>
                  <a:srgbClr val="002060"/>
                </a:solidFill>
              </a:rPr>
            </a:br>
            <a:r>
              <a:rPr lang="lt-LT" sz="2800" b="1" dirty="0" smtClean="0">
                <a:solidFill>
                  <a:srgbClr val="002060"/>
                </a:solidFill>
              </a:rPr>
              <a:t>formalių regionų santykis Lietuvoje</a:t>
            </a:r>
            <a:endParaRPr lang="lt-LT" sz="2800" b="1" dirty="0">
              <a:solidFill>
                <a:srgbClr val="002060"/>
              </a:solidFill>
            </a:endParaRPr>
          </a:p>
        </p:txBody>
      </p:sp>
      <p:pic>
        <p:nvPicPr>
          <p:cNvPr id="5" name="Paveikslėlis 1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4248472" cy="316835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4038600" cy="3260699"/>
          </a:xfrm>
        </p:spPr>
      </p:pic>
    </p:spTree>
    <p:extLst>
      <p:ext uri="{BB962C8B-B14F-4D97-AF65-F5344CB8AC3E}">
        <p14:creationId xmlns:p14="http://schemas.microsoft.com/office/powerpoint/2010/main" val="70921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Apskri</a:t>
            </a:r>
            <a:r>
              <a:rPr lang="lt-LT" sz="3200" b="1" dirty="0" err="1" smtClean="0">
                <a:solidFill>
                  <a:srgbClr val="002060"/>
                </a:solidFill>
              </a:rPr>
              <a:t>čių</a:t>
            </a:r>
            <a:r>
              <a:rPr lang="lt-LT" sz="3200" b="1" dirty="0" smtClean="0">
                <a:solidFill>
                  <a:srgbClr val="002060"/>
                </a:solidFill>
              </a:rPr>
              <a:t> santykis su etnografiniais regionais</a:t>
            </a:r>
            <a:endParaRPr lang="lt-LT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68863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ik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Marijampolės apskritis beveik atitinka Suvalkijos (Sūduvos) etnografinį regioną. </a:t>
            </a:r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Dar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 apskritys yra mažesnės už etnografinius regionus, bet etnografiniu požiūriu gana vientisos: </a:t>
            </a:r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Alytaus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apskritis yra perdėm dzūkiška,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Utenos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ir Panevėžio apskritys – aukštaitiškos,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Telšių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apskritis – žemaitiška.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Likusios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5 apskritys apima skirtingiems etnografiniams regionams priskirtinas savivaldybes: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Kauno apskritis apima tiek dalį Aukštaitijos, tiek Žemaitijos, tiek Dzūkijos, tiek Suvalkijos;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Klaipėdos apskritis – tiek dalį Žemaitijos, tiek Mažosios Lietuvos;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Šiaulių apskritis – tiek dalį Aukštaitijos, tiek Žemaitijos; 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Tauragės apskritis – tiek dalį Žemaitijos, tiek Mažosios Lietuvos;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Vilniaus apskritis – tiek dalį Aukštaitijos, tiek Dzūkijos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22114"/>
          </a:xfrm>
        </p:spPr>
        <p:txBody>
          <a:bodyPr>
            <a:normAutofit/>
          </a:bodyPr>
          <a:lstStyle/>
          <a:p>
            <a:r>
              <a:rPr lang="lt-LT" sz="3100" dirty="0">
                <a:solidFill>
                  <a:srgbClr val="002060"/>
                </a:solidFill>
              </a:rPr>
              <a:t>Regioninės savimonės teritorinė </a:t>
            </a:r>
            <a:r>
              <a:rPr lang="lt-LT" sz="3100" dirty="0" smtClean="0">
                <a:solidFill>
                  <a:srgbClr val="002060"/>
                </a:solidFill>
              </a:rPr>
              <a:t>sąranga Lietuvoje</a:t>
            </a:r>
            <a:r>
              <a:rPr lang="lt-LT" sz="2200" dirty="0" smtClean="0">
                <a:solidFill>
                  <a:srgbClr val="002060"/>
                </a:solidFill>
              </a:rPr>
              <a:t/>
            </a:r>
            <a:br>
              <a:rPr lang="lt-LT" sz="2200" dirty="0" smtClean="0">
                <a:solidFill>
                  <a:srgbClr val="002060"/>
                </a:solidFill>
              </a:rPr>
            </a:br>
            <a:r>
              <a:rPr lang="lt-LT" sz="2200" dirty="0">
                <a:solidFill>
                  <a:srgbClr val="002060"/>
                </a:solidFill>
              </a:rPr>
              <a:t>(</a:t>
            </a:r>
            <a:r>
              <a:rPr lang="lt-LT" sz="2200" dirty="0" smtClean="0">
                <a:solidFill>
                  <a:srgbClr val="002060"/>
                </a:solidFill>
              </a:rPr>
              <a:t>A</a:t>
            </a:r>
            <a:r>
              <a:rPr lang="lt-LT" sz="2200" dirty="0">
                <a:solidFill>
                  <a:srgbClr val="002060"/>
                </a:solidFill>
              </a:rPr>
              <a:t>. </a:t>
            </a:r>
            <a:r>
              <a:rPr lang="lt-LT" sz="2200" dirty="0" err="1" smtClean="0">
                <a:solidFill>
                  <a:srgbClr val="002060"/>
                </a:solidFill>
              </a:rPr>
              <a:t>Ragauskaitė</a:t>
            </a:r>
            <a:r>
              <a:rPr lang="lt-LT" sz="2200" dirty="0" smtClean="0">
                <a:solidFill>
                  <a:srgbClr val="002060"/>
                </a:solidFill>
              </a:rPr>
              <a:t>, 2015)</a:t>
            </a:r>
            <a:endParaRPr lang="lt-LT" sz="2200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806489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lt-LT" sz="3600" b="1" dirty="0" smtClean="0">
                <a:solidFill>
                  <a:srgbClr val="002060"/>
                </a:solidFill>
              </a:rPr>
              <a:t>ES požiūris į kultūrinius istoriškai susiformavusius regionus</a:t>
            </a:r>
            <a:endParaRPr lang="lt-LT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Europos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regionų asamblėjos deklaracijoje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1997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) tvirtinama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, kad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regionai paprastai pasižymi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tautos istoriniais, lingvistiniais, kultūriniais,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socialiniais, ekonominiais ir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geografiniais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požymiais.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Tokia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nuostata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ryški iki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šiol, ypač Vakarų Europoje, kur </a:t>
            </a:r>
            <a:r>
              <a:rPr lang="lt-LT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progresyviuoju regionalizmu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vadinamas regionų siekis stiprinti kultūrinį savitumą ir vietos bendruomenes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kovojant su netolygiu regionų vystymusi.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Regionams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turėtų būti būdingas istorinis ir kultūrinis savitumas, tik tuomet susiformuoja žmonių </a:t>
            </a:r>
            <a:r>
              <a:rPr lang="lt-LT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regioninė </a:t>
            </a:r>
            <a:r>
              <a:rPr lang="lt-L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savimonė</a:t>
            </a:r>
            <a:r>
              <a:rPr lang="lt-L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kuri skatina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žmones labiausiai prisirišti prie tam tikros teritorijos. </a:t>
            </a:r>
            <a:endParaRPr lang="lt-LT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Nuostata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atsižvelgti į regionų istoriją ir kultūrą taip pat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įtvirtinta nuo 2007 m. ES plėtojamoje </a:t>
            </a:r>
            <a:r>
              <a:rPr lang="lt-LT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sanglaudos politikoje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, kurios tikslai įgyvendinami ne tik bendrosiomis ekonominėmis ir socialinėmis priemonėmis, bet ir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puoselėjant kultūrą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83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lt-LT" sz="3200" b="1" dirty="0" smtClean="0">
                <a:solidFill>
                  <a:srgbClr val="002060"/>
                </a:solidFill>
              </a:rPr>
              <a:t>NUTS (statistiniai) regionai ES ir Lietuvoje</a:t>
            </a:r>
            <a:endParaRPr lang="lt-LT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845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agal EP ir ET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2003 m. priimtą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NUTS reglamentą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yra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nustatyti ribiniai dydžiai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pagal gyventojų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skaičių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kiekvienam NUTS lygmeniui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siekiant užtikrinti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regioninės statistikos kompiliavimo ir naudojimo nešališkumą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Jei ES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valstybėje nėra tam tikrą NUTS lygmenį atitinkančių administracinių vienetų, šis NUTS lygis sukuriamas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agreguojant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šalia esančius mažesnius administracinius vienetus, atsižvelgus į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geografinius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, socialinius ekonominius,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istorinius, kultūrinius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ar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aplinkos sąlygų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kriterijus ir sukuriant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neadministracinius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vienetus, tačiau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jų dydis privalo atitikti nustatytas gyventojų skaičiaus ribas tam tikrame NUTS lygyje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330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91264" cy="634082"/>
          </a:xfrm>
        </p:spPr>
        <p:txBody>
          <a:bodyPr>
            <a:noAutofit/>
          </a:bodyPr>
          <a:lstStyle/>
          <a:p>
            <a:r>
              <a:rPr lang="lt-LT" sz="2400" b="1" dirty="0">
                <a:solidFill>
                  <a:srgbClr val="002060"/>
                </a:solidFill>
              </a:rPr>
              <a:t>Lietuvos statistiniai regionai: dabartinis modelis </a:t>
            </a:r>
            <a:r>
              <a:rPr lang="lt-LT" sz="2400" dirty="0">
                <a:solidFill>
                  <a:srgbClr val="002060"/>
                </a:solidFill>
              </a:rPr>
              <a:t>(</a:t>
            </a:r>
            <a:r>
              <a:rPr lang="lt-LT" sz="2400" dirty="0" smtClean="0">
                <a:solidFill>
                  <a:srgbClr val="002060"/>
                </a:solidFill>
              </a:rPr>
              <a:t>2017-07-01)</a:t>
            </a:r>
            <a:endParaRPr lang="lt-LT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415719"/>
              </p:ext>
            </p:extLst>
          </p:nvPr>
        </p:nvGraphicFramePr>
        <p:xfrm>
          <a:off x="539552" y="1124744"/>
          <a:ext cx="7992887" cy="5493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5177"/>
                <a:gridCol w="909225"/>
                <a:gridCol w="605673"/>
                <a:gridCol w="909225"/>
                <a:gridCol w="1695177"/>
                <a:gridCol w="909225"/>
                <a:gridCol w="526580"/>
                <a:gridCol w="742605"/>
              </a:tblGrid>
              <a:tr h="2201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NUTS 2 –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regionai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ir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jų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centrai</a:t>
                      </a:r>
                      <a:endParaRPr lang="lt-LT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Gyventojų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kiekis</a:t>
                      </a:r>
                      <a:endParaRPr lang="lt-LT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NUTS 3</a:t>
                      </a:r>
                      <a:endParaRPr lang="lt-LT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Gyventojų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GB" sz="1600" dirty="0" err="1">
                          <a:solidFill>
                            <a:srgbClr val="FFFF00"/>
                          </a:solidFill>
                          <a:effectLst/>
                        </a:rPr>
                        <a:t>kiekis</a:t>
                      </a: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lt-LT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60919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Skaičius (tūkst.)</a:t>
                      </a:r>
                      <a:endParaRPr lang="lt-L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Nuo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</a:rPr>
                        <a:t>visų</a:t>
                      </a:r>
                      <a:r>
                        <a:rPr lang="lt-LT" sz="1200" dirty="0" smtClean="0">
                          <a:effectLst/>
                        </a:rPr>
                        <a:t> </a:t>
                      </a:r>
                      <a:r>
                        <a:rPr lang="en-GB" sz="1200" dirty="0" smtClean="0">
                          <a:effectLst/>
                        </a:rPr>
                        <a:t>%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Atitiktis</a:t>
                      </a:r>
                      <a:r>
                        <a:rPr lang="en-GB" sz="1200" dirty="0">
                          <a:effectLst/>
                        </a:rPr>
                        <a:t> NUTS 2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Skaičius</a:t>
                      </a:r>
                      <a:r>
                        <a:rPr lang="en-GB" sz="1200" dirty="0">
                          <a:effectLst/>
                        </a:rPr>
                        <a:t> (</a:t>
                      </a:r>
                      <a:r>
                        <a:rPr lang="en-GB" sz="1200" dirty="0" err="1">
                          <a:effectLst/>
                        </a:rPr>
                        <a:t>tūkst</a:t>
                      </a:r>
                      <a:r>
                        <a:rPr lang="en-GB" sz="1200" dirty="0">
                          <a:effectLst/>
                        </a:rPr>
                        <a:t>.)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Nuo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</a:rPr>
                        <a:t>visų</a:t>
                      </a:r>
                      <a:r>
                        <a:rPr lang="lt-LT" sz="1200" dirty="0" smtClean="0">
                          <a:effectLst/>
                        </a:rPr>
                        <a:t> </a:t>
                      </a:r>
                      <a:r>
                        <a:rPr lang="en-GB" sz="1200" dirty="0" smtClean="0">
                          <a:effectLst/>
                        </a:rPr>
                        <a:t>%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Atitiktis</a:t>
                      </a:r>
                      <a:r>
                        <a:rPr lang="en-GB" sz="1200" dirty="0">
                          <a:effectLst/>
                        </a:rPr>
                        <a:t> NUTS 3</a:t>
                      </a:r>
                      <a:endParaRPr lang="lt-L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Sostinės</a:t>
                      </a:r>
                      <a:endParaRPr lang="lt-LT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Centras</a:t>
                      </a:r>
                      <a:r>
                        <a:rPr lang="en-GB" sz="16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 – Vilnius</a:t>
                      </a:r>
                      <a:endParaRPr lang="lt-LT" sz="160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804.497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28,5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Vilniaus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804.497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28,5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Vidurio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ir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vakarų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Lietuva</a:t>
                      </a:r>
                      <a:endParaRPr lang="lt-LT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 </a:t>
                      </a:r>
                      <a:endParaRPr lang="lt-LT" sz="16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Centras</a:t>
                      </a:r>
                      <a:r>
                        <a:rPr lang="en-GB" sz="16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? – </a:t>
                      </a:r>
                      <a:r>
                        <a:rPr lang="en-GB" sz="1600" dirty="0" err="1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nėra</a:t>
                      </a:r>
                      <a:endParaRPr lang="lt-LT" sz="16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2.017.177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71,5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Kauno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565.255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20,0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Klaipėdos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318.003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11,3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Šiaulių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267.254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9,5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Panevėžio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221.464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7,8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Taip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Marijampolės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142.460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5,0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22010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Alytaus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139,385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4,9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22010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Telšių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135.388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4,8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22010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Utenos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131.143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4.6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Tauragės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apskritis</a:t>
                      </a:r>
                      <a:endParaRPr lang="lt-L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96.825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3,4</a:t>
                      </a:r>
                      <a:endParaRPr lang="lt-L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</a:tr>
              <a:tr h="440215">
                <a:tc gridSpan="5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Visas </a:t>
                      </a:r>
                      <a:r>
                        <a:rPr lang="en-GB" sz="1400" dirty="0" err="1">
                          <a:effectLst/>
                        </a:rPr>
                        <a:t>gyventojų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skaičius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2.821.674</a:t>
                      </a:r>
                      <a:endParaRPr lang="lt-L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6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Dabartinio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Lietuvos</a:t>
            </a:r>
            <a:r>
              <a:rPr lang="en-US" sz="3200" b="1" dirty="0" smtClean="0">
                <a:solidFill>
                  <a:srgbClr val="002060"/>
                </a:solidFill>
              </a:rPr>
              <a:t> NUTS </a:t>
            </a:r>
            <a:r>
              <a:rPr lang="en-US" sz="3200" b="1" dirty="0" err="1" smtClean="0">
                <a:solidFill>
                  <a:srgbClr val="002060"/>
                </a:solidFill>
              </a:rPr>
              <a:t>modelio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neatitikimas</a:t>
            </a:r>
            <a:r>
              <a:rPr lang="en-US" sz="3200" b="1" dirty="0" smtClean="0">
                <a:solidFill>
                  <a:srgbClr val="002060"/>
                </a:solidFill>
              </a:rPr>
              <a:t> ES </a:t>
            </a:r>
            <a:r>
              <a:rPr lang="en-US" sz="3200" b="1" dirty="0" err="1" smtClean="0">
                <a:solidFill>
                  <a:srgbClr val="002060"/>
                </a:solidFill>
              </a:rPr>
              <a:t>reikalavimams</a:t>
            </a:r>
            <a:endParaRPr lang="lt-LT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NUTS 3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lygmuo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n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3/5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apskričių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neatitinka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reikalavimo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 pagal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gyventojų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skaičių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tarp atskirų apskričių pastebimi labai dideli skirtumai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: skirtumas tarp didžiausios apskrities (Vilniaus) ir mažiausios (Tauragės) pagal gyventojų skaičių siekia net per 25 % (be to, Tauragės apskrities dydis beveik prilygsta Vilniaus rajono savivaldybei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NUTS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lygmuo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d</a:t>
            </a:r>
            <a:r>
              <a:rPr lang="lt-LT" b="1" dirty="0" err="1" smtClean="0"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ė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disproporcija, nes skirtumas pagal gyventojų skaičių tarp jų siekia net 43 %,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o tai niekaip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neatitinka ES regioninėje politikoje pabrėžiamo </a:t>
            </a:r>
            <a:r>
              <a:rPr lang="lt-LT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proporcingumo </a:t>
            </a:r>
            <a:r>
              <a:rPr lang="lt-L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principo ir siekio mažinti regioninius skirtumus skiriant ES paramą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to,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ik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viename NUTS 2 regione yra aiškus centras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 – Vilnius, kai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kitas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regionas paliktas be jokio centro, todėl akivaizdu, kad toks Lietuvos suskirstymas į didžiuosius regionus yra visiškai deklaratyvus.</a:t>
            </a:r>
          </a:p>
        </p:txBody>
      </p:sp>
    </p:spTree>
    <p:extLst>
      <p:ext uri="{BB962C8B-B14F-4D97-AF65-F5344CB8AC3E}">
        <p14:creationId xmlns:p14="http://schemas.microsoft.com/office/powerpoint/2010/main" val="258822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1582</Words>
  <Application>Microsoft Office PowerPoint</Application>
  <PresentationFormat>Demonstracija ekrane (4:3)</PresentationFormat>
  <Paragraphs>226</Paragraphs>
  <Slides>18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Lietuvos dabartinės regionalizacijos trūkumai ir siūlomas naujas modelis</vt:lpstr>
      <vt:lpstr>Regionų atsiradimo ir formavimosi stadijos (Anssi Paasi, 2013)</vt:lpstr>
      <vt:lpstr>Istoriškai susiformavusių kultūrinių regionų ir  formalių regionų santykis Lietuvoje</vt:lpstr>
      <vt:lpstr>Apskričių santykis su etnografiniais regionais</vt:lpstr>
      <vt:lpstr>Regioninės savimonės teritorinė sąranga Lietuvoje (A. Ragauskaitė, 2015)</vt:lpstr>
      <vt:lpstr>ES požiūris į kultūrinius istoriškai susiformavusius regionus</vt:lpstr>
      <vt:lpstr>NUTS (statistiniai) regionai ES ir Lietuvoje</vt:lpstr>
      <vt:lpstr>Lietuvos statistiniai regionai: dabartinis modelis (2017-07-01)</vt:lpstr>
      <vt:lpstr>Dabartinio Lietuvos NUTS modelio neatitikimas ES reikalavimams</vt:lpstr>
      <vt:lpstr>XVII LRV programoje įrašytas siekis (76.1 punktas). panaudojant europinę ir gerąją pasaulinę praktiką bei puoselėjant etnines tradicijas Lietuvoje suformuoti 2–3 naujus regionus, iš kurių bus išskirtas Vilniaus miestas. </vt:lpstr>
      <vt:lpstr>Naujieji NUTS 3 dariniai būtų sudaromi modifikuojant dabartines apskritis</vt:lpstr>
      <vt:lpstr>„PowerPoint“ pateiktis</vt:lpstr>
      <vt:lpstr>„PowerPoint“ pateiktis</vt:lpstr>
      <vt:lpstr>NUTS 2 lygmuo</vt:lpstr>
      <vt:lpstr>„PowerPoint“ pateiktis</vt:lpstr>
      <vt:lpstr>Siūlomas naujas Lietuvos regioninės pertvarkos modelis</vt:lpstr>
      <vt:lpstr>Siūlomi žingsniai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Daliau Daliau</dc:creator>
  <cp:lastModifiedBy>Etnotaryba etnokultūra</cp:lastModifiedBy>
  <cp:revision>22</cp:revision>
  <dcterms:created xsi:type="dcterms:W3CDTF">2017-09-19T18:48:56Z</dcterms:created>
  <dcterms:modified xsi:type="dcterms:W3CDTF">2018-01-24T13:01:49Z</dcterms:modified>
</cp:coreProperties>
</file>